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1246" r:id="rId5"/>
    <p:sldId id="295" r:id="rId6"/>
    <p:sldId id="1060" r:id="rId7"/>
    <p:sldId id="1115" r:id="rId8"/>
    <p:sldId id="256" r:id="rId9"/>
    <p:sldId id="1188" r:id="rId10"/>
    <p:sldId id="1224" r:id="rId11"/>
    <p:sldId id="1185" r:id="rId12"/>
    <p:sldId id="1226" r:id="rId13"/>
    <p:sldId id="1209" r:id="rId14"/>
    <p:sldId id="1227" r:id="rId15"/>
    <p:sldId id="1229" r:id="rId16"/>
    <p:sldId id="1233" r:id="rId17"/>
    <p:sldId id="1232" r:id="rId18"/>
    <p:sldId id="1228" r:id="rId19"/>
    <p:sldId id="1231" r:id="rId20"/>
    <p:sldId id="1234" r:id="rId21"/>
    <p:sldId id="1235" r:id="rId22"/>
    <p:sldId id="1244" r:id="rId23"/>
    <p:sldId id="1236" r:id="rId24"/>
    <p:sldId id="1237" r:id="rId25"/>
    <p:sldId id="1238" r:id="rId26"/>
    <p:sldId id="1239" r:id="rId27"/>
    <p:sldId id="1240" r:id="rId28"/>
    <p:sldId id="11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" y="6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26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LLVM Instrumentation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By default, opt creates a binary-coded machine code output (&lt;file&gt;.</a:t>
            </a:r>
            <a:r>
              <a:rPr lang="en-US" altLang="en-US" sz="2200" i="1" dirty="0" err="1">
                <a:latin typeface="Arial" panose="020B0604020202020204" pitchFamily="34" charset="0"/>
              </a:rPr>
              <a:t>bc</a:t>
            </a:r>
            <a:r>
              <a:rPr lang="en-US" altLang="en-US" sz="2200" i="1" dirty="0">
                <a:latin typeface="Arial" panose="020B0604020202020204" pitchFamily="34" charset="0"/>
              </a:rPr>
              <a:t>). How is this file translated back to a human-</a:t>
            </a:r>
            <a:r>
              <a:rPr lang="en-US" altLang="en-US" sz="2200" i="1" dirty="0" err="1">
                <a:latin typeface="Arial" panose="020B0604020202020204" pitchFamily="34" charset="0"/>
              </a:rPr>
              <a:t>readble</a:t>
            </a:r>
            <a:r>
              <a:rPr lang="en-US" altLang="en-US" sz="2200" i="1" dirty="0">
                <a:latin typeface="Arial" panose="020B0604020202020204" pitchFamily="34" charset="0"/>
              </a:rPr>
              <a:t> file (&lt;file&gt;.</a:t>
            </a:r>
            <a:r>
              <a:rPr lang="en-US" altLang="en-US" sz="2200" i="1" dirty="0" err="1">
                <a:latin typeface="Arial" panose="020B0604020202020204" pitchFamily="34" charset="0"/>
              </a:rPr>
              <a:t>ll</a:t>
            </a:r>
            <a:r>
              <a:rPr lang="en-US" altLang="en-US" sz="2200" i="1" dirty="0">
                <a:latin typeface="Arial" panose="020B0604020202020204" pitchFamily="34" charset="0"/>
              </a:rPr>
              <a:t>) 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7896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Hands-on Alternative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2451350"/>
            <a:ext cx="700055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bad things from happening during system execution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3242301"/>
            <a:ext cx="6148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specification for “bad things”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Requires some sort of preventative capabilities</a:t>
            </a:r>
          </a:p>
        </p:txBody>
      </p:sp>
      <p:pic>
        <p:nvPicPr>
          <p:cNvPr id="10" name="Picture 9" descr="A person in black with his hand up&#10;&#10;Description automatically generated">
            <a:extLst>
              <a:ext uri="{FF2B5EF4-FFF2-40B4-BE49-F238E27FC236}">
                <a16:creationId xmlns:a16="http://schemas.microsoft.com/office/drawing/2014/main" id="{2DDA6C96-BBC3-3015-5081-F09AC4EE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80" y="2018330"/>
            <a:ext cx="4545694" cy="30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920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Preventative Capabilities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2451350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Simple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863359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Kill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Dataflow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B1732F-EE8B-E8F7-8B88-51111777258D}"/>
              </a:ext>
            </a:extLst>
          </p:cNvPr>
          <p:cNvSpPr txBox="1"/>
          <p:nvPr/>
        </p:nvSpPr>
        <p:spPr>
          <a:xfrm>
            <a:off x="907770" y="3954051"/>
            <a:ext cx="3312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Sanitize the data</a:t>
            </a:r>
          </a:p>
        </p:txBody>
      </p:sp>
      <p:pic>
        <p:nvPicPr>
          <p:cNvPr id="9" name="Picture 8" descr="A stop sign with a sunset behind it&#10;&#10;Description automatically generated">
            <a:extLst>
              <a:ext uri="{FF2B5EF4-FFF2-40B4-BE49-F238E27FC236}">
                <a16:creationId xmlns:a16="http://schemas.microsoft.com/office/drawing/2014/main" id="{B49EAEBE-EC18-8A36-94E1-25F12986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4" y="1795105"/>
            <a:ext cx="6211330" cy="34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330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ight bulb with a yellow light&#10;&#10;Description automatically generated">
            <a:extLst>
              <a:ext uri="{FF2B5EF4-FFF2-40B4-BE49-F238E27FC236}">
                <a16:creationId xmlns:a16="http://schemas.microsoft.com/office/drawing/2014/main" id="{49335F0D-C5FE-2E1E-9AAC-811FE642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31" y="1824870"/>
            <a:ext cx="3810000" cy="381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</a:t>
            </a:r>
            <a:r>
              <a:rPr lang="en-US" sz="3400" b="1" dirty="0" err="1"/>
              <a:t>BiG</a:t>
            </a:r>
            <a:r>
              <a:rPr lang="en-US" sz="3400" b="1" dirty="0"/>
              <a:t>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Keep programs on the “straight and narrow”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07768" y="2434990"/>
            <a:ext cx="5303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Articulate a policy for allowed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Keep a running record of security-relevant behavior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Prevent a violation of the policy</a:t>
            </a:r>
          </a:p>
        </p:txBody>
      </p:sp>
    </p:spTree>
    <p:extLst>
      <p:ext uri="{BB962C8B-B14F-4D97-AF65-F5344CB8AC3E}">
        <p14:creationId xmlns:p14="http://schemas.microsoft.com/office/powerpoint/2010/main" val="1724161502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Safety Policies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Execution of a process as a sequence of states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B81B1-30DF-E2E7-225D-1DD0D23346BB}"/>
              </a:ext>
            </a:extLst>
          </p:cNvPr>
          <p:cNvSpPr txBox="1"/>
          <p:nvPr/>
        </p:nvSpPr>
        <p:spPr>
          <a:xfrm>
            <a:off x="935880" y="2278471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is a predicate on sequence 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63127-1FD4-3904-30A0-0269E6D5E759}"/>
              </a:ext>
            </a:extLst>
          </p:cNvPr>
          <p:cNvSpPr txBox="1"/>
          <p:nvPr/>
        </p:nvSpPr>
        <p:spPr>
          <a:xfrm>
            <a:off x="935880" y="273844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Policy depends only on the past of a particular execution – once violated, never “</a:t>
            </a:r>
            <a:r>
              <a:rPr lang="en-US" sz="2000" dirty="0" err="1">
                <a:solidFill>
                  <a:srgbClr val="666666"/>
                </a:solidFill>
              </a:rPr>
              <a:t>unviolates</a:t>
            </a:r>
            <a:r>
              <a:rPr lang="en-US" sz="2000" dirty="0">
                <a:solidFill>
                  <a:srgbClr val="666666"/>
                </a:solidFill>
              </a:rPr>
              <a:t>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777849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Incapable of handling liveness policies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56A2F-5B70-4DA2-DD29-5151CB496301}"/>
              </a:ext>
            </a:extLst>
          </p:cNvPr>
          <p:cNvSpPr txBox="1"/>
          <p:nvPr/>
        </p:nvSpPr>
        <p:spPr>
          <a:xfrm>
            <a:off x="907769" y="4345546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“If this server accepts a SYN, it will eventually send a response”</a:t>
            </a:r>
          </a:p>
        </p:txBody>
      </p:sp>
    </p:spTree>
    <p:extLst>
      <p:ext uri="{BB962C8B-B14F-4D97-AF65-F5344CB8AC3E}">
        <p14:creationId xmlns:p14="http://schemas.microsoft.com/office/powerpoint/2010/main" val="88086493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894130017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Consider the Reactive Adversary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907770" y="1808797"/>
            <a:ext cx="377132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Definition</a:t>
            </a:r>
            <a:endParaRPr lang="en-US" sz="2600" cap="smal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935880" y="2278471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6666"/>
                </a:solidFill>
              </a:rPr>
              <a:t>Reactive Adversary:</a:t>
            </a:r>
            <a:r>
              <a:rPr lang="en-US" sz="2000" dirty="0">
                <a:solidFill>
                  <a:srgbClr val="666666"/>
                </a:solidFill>
              </a:rPr>
              <a:t> An adversary with the capability to understand the defense mechanism and an opportunity to avoid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89BB-661A-253C-2724-55D2BDDD26D2}"/>
              </a:ext>
            </a:extLst>
          </p:cNvPr>
          <p:cNvSpPr txBox="1">
            <a:spLocks/>
          </p:cNvSpPr>
          <p:nvPr/>
        </p:nvSpPr>
        <p:spPr>
          <a:xfrm>
            <a:off x="879660" y="3542042"/>
            <a:ext cx="541404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If a Defense can be avoided it hardly matters what the enforcement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5F916F-C7D2-F218-B859-978CF4CEAC2E}"/>
              </a:ext>
            </a:extLst>
          </p:cNvPr>
          <p:cNvSpPr txBox="1"/>
          <p:nvPr/>
        </p:nvSpPr>
        <p:spPr>
          <a:xfrm>
            <a:off x="6793764" y="4497862"/>
            <a:ext cx="395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Recall the history of the Maginot Line</a:t>
            </a:r>
          </a:p>
        </p:txBody>
      </p:sp>
      <p:pic>
        <p:nvPicPr>
          <p:cNvPr id="13" name="Picture 12" descr="A map of france and france&#10;&#10;Description automatically generated">
            <a:extLst>
              <a:ext uri="{FF2B5EF4-FFF2-40B4-BE49-F238E27FC236}">
                <a16:creationId xmlns:a16="http://schemas.microsoft.com/office/drawing/2014/main" id="{596D4E09-1C73-A3F8-C31E-84D5857A1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37" y="2311058"/>
            <a:ext cx="3657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4218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Security vs Precision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731359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Program Proximity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D0E08957-4DBF-7A71-B928-3510B1856640}"/>
              </a:ext>
            </a:extLst>
          </p:cNvPr>
          <p:cNvSpPr/>
          <p:nvPr/>
        </p:nvSpPr>
        <p:spPr>
          <a:xfrm>
            <a:off x="1157416" y="3272481"/>
            <a:ext cx="9877167" cy="1565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579A8-F2E3-97B6-41F4-AC38BD84DD94}"/>
              </a:ext>
            </a:extLst>
          </p:cNvPr>
          <p:cNvSpPr txBox="1"/>
          <p:nvPr/>
        </p:nvSpPr>
        <p:spPr>
          <a:xfrm>
            <a:off x="10674805" y="2903149"/>
            <a:ext cx="50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CA2F2-3C87-8903-2D84-E641CF030105}"/>
              </a:ext>
            </a:extLst>
          </p:cNvPr>
          <p:cNvSpPr txBox="1"/>
          <p:nvPr/>
        </p:nvSpPr>
        <p:spPr>
          <a:xfrm>
            <a:off x="967948" y="2903838"/>
            <a:ext cx="7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5C3E5-8275-1E3C-0E8D-30FE2D03C327}"/>
              </a:ext>
            </a:extLst>
          </p:cNvPr>
          <p:cNvSpPr txBox="1"/>
          <p:nvPr/>
        </p:nvSpPr>
        <p:spPr>
          <a:xfrm>
            <a:off x="2210426" y="3832654"/>
            <a:ext cx="25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reference monitor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3E921-8A0A-EEAE-A047-24A0AB48969D}"/>
              </a:ext>
            </a:extLst>
          </p:cNvPr>
          <p:cNvSpPr txBox="1"/>
          <p:nvPr/>
        </p:nvSpPr>
        <p:spPr>
          <a:xfrm>
            <a:off x="7856854" y="3832654"/>
            <a:ext cx="28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</a:t>
            </a:r>
            <a:r>
              <a:rPr lang="en-US"/>
              <a:t>reference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64765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Reference Monitor Design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Kernelized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/>
              <a:t>Wrapper</a:t>
            </a:r>
            <a:endParaRPr lang="en-US" sz="2600" cap="smal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65758-9BED-E271-120E-A5B7EE09DAD7}"/>
              </a:ext>
            </a:extLst>
          </p:cNvPr>
          <p:cNvSpPr txBox="1"/>
          <p:nvPr/>
        </p:nvSpPr>
        <p:spPr>
          <a:xfrm>
            <a:off x="1011937" y="2281582"/>
            <a:ext cx="524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Baked into the kernel: coarse, secure/hard to avoid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3FF57-8254-CD32-6111-A1E310821F4F}"/>
              </a:ext>
            </a:extLst>
          </p:cNvPr>
          <p:cNvSpPr txBox="1"/>
          <p:nvPr/>
        </p:nvSpPr>
        <p:spPr>
          <a:xfrm>
            <a:off x="1011937" y="3652600"/>
            <a:ext cx="36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Specialized execution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B8BA82-61C7-BE82-7D57-848CE00C252B}"/>
              </a:ext>
            </a:extLst>
          </p:cNvPr>
          <p:cNvSpPr txBox="1"/>
          <p:nvPr/>
        </p:nvSpPr>
        <p:spPr>
          <a:xfrm>
            <a:off x="1011937" y="4880909"/>
            <a:ext cx="720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Rewrite the program/hook </a:t>
            </a:r>
            <a:r>
              <a:rPr lang="en-US" dirty="0" err="1"/>
              <a:t>syscalls</a:t>
            </a:r>
            <a:r>
              <a:rPr lang="en-US" dirty="0"/>
              <a:t>: precise, less secure/easier to avoid</a:t>
            </a:r>
          </a:p>
        </p:txBody>
      </p:sp>
    </p:spTree>
    <p:extLst>
      <p:ext uri="{BB962C8B-B14F-4D97-AF65-F5344CB8AC3E}">
        <p14:creationId xmlns:p14="http://schemas.microsoft.com/office/powerpoint/2010/main" val="3487728549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Properties we care about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Memory Safety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Type Safety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92ADA3-90FE-C6E9-0091-E8EB9D157FBB}"/>
              </a:ext>
            </a:extLst>
          </p:cNvPr>
          <p:cNvSpPr txBox="1">
            <a:spLocks/>
          </p:cNvSpPr>
          <p:nvPr/>
        </p:nvSpPr>
        <p:spPr>
          <a:xfrm>
            <a:off x="907769" y="4473008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Flow 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Programs respect aggregate type sizes, process boundaries, code v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3677922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Functions and intrinsic operations have arguments that adhere to the type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906767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e.g. All control transfers are envisioned by the 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984085349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1849123687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B9D7E-7931-6EAA-7974-7DA4F1DDB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Videos to be uploaded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OS as reference Monitor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Collection of running processes and files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0B8593-4745-41E6-BE5C-774DC79DC812}"/>
              </a:ext>
            </a:extLst>
          </p:cNvPr>
          <p:cNvSpPr txBox="1">
            <a:spLocks/>
          </p:cNvSpPr>
          <p:nvPr/>
        </p:nvSpPr>
        <p:spPr>
          <a:xfrm>
            <a:off x="935880" y="324541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OS enforces various safety policies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Processes are associated with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008B5-9942-99B5-A1C0-9F3E673895AE}"/>
              </a:ext>
            </a:extLst>
          </p:cNvPr>
          <p:cNvSpPr txBox="1"/>
          <p:nvPr/>
        </p:nvSpPr>
        <p:spPr>
          <a:xfrm>
            <a:off x="926235" y="3677922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- File access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Process space write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F5108-2636-9695-6C68-89C027D8977D}"/>
              </a:ext>
            </a:extLst>
          </p:cNvPr>
          <p:cNvSpPr txBox="1"/>
          <p:nvPr/>
        </p:nvSpPr>
        <p:spPr>
          <a:xfrm>
            <a:off x="928165" y="4443778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Same policy for all processes of the same 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Files have ACLs</a:t>
            </a:r>
          </a:p>
        </p:txBody>
      </p:sp>
    </p:spTree>
    <p:extLst>
      <p:ext uri="{BB962C8B-B14F-4D97-AF65-F5344CB8AC3E}">
        <p14:creationId xmlns:p14="http://schemas.microsoft.com/office/powerpoint/2010/main" val="69549251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Software Fault Isolation (</a:t>
            </a:r>
            <a:r>
              <a:rPr lang="en-US" sz="3400" b="1" dirty="0" err="1"/>
              <a:t>Sfi</a:t>
            </a:r>
            <a:r>
              <a:rPr lang="en-US" sz="3400" b="1" dirty="0"/>
              <a:t>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Isolate process faults on shared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Each process is a logical fault domain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Ensure all memory references and jump is within the process fault domain</a:t>
            </a:r>
          </a:p>
        </p:txBody>
      </p:sp>
    </p:spTree>
    <p:extLst>
      <p:ext uri="{BB962C8B-B14F-4D97-AF65-F5344CB8AC3E}">
        <p14:creationId xmlns:p14="http://schemas.microsoft.com/office/powerpoint/2010/main" val="3528216166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Inline Reference Monitors: SASI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Cornell project for inline policy 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Change the program to enforce “any” safety policy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Express allowed behavior as an FSM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C1B05-7955-9DA1-FF55-EE07EE7311D8}"/>
              </a:ext>
            </a:extLst>
          </p:cNvPr>
          <p:cNvSpPr txBox="1"/>
          <p:nvPr/>
        </p:nvSpPr>
        <p:spPr>
          <a:xfrm>
            <a:off x="870292" y="3564105"/>
            <a:ext cx="53578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Examples: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division by zero</a:t>
            </a:r>
          </a:p>
          <a:p>
            <a:r>
              <a:rPr lang="en-US" sz="2000" dirty="0">
                <a:solidFill>
                  <a:srgbClr val="666666"/>
                </a:solidFill>
              </a:rPr>
              <a:t>- No network send after file read</a:t>
            </a:r>
          </a:p>
        </p:txBody>
      </p:sp>
    </p:spTree>
    <p:extLst>
      <p:ext uri="{BB962C8B-B14F-4D97-AF65-F5344CB8AC3E}">
        <p14:creationId xmlns:p14="http://schemas.microsoft.com/office/powerpoint/2010/main" val="1477853427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SASI: Cost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Attempts to minimize the number of checks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54E78-AB07-F935-443E-60C18BF8DEB3}"/>
              </a:ext>
            </a:extLst>
          </p:cNvPr>
          <p:cNvSpPr txBox="1"/>
          <p:nvPr/>
        </p:nvSpPr>
        <p:spPr>
          <a:xfrm>
            <a:off x="935880" y="2356480"/>
            <a:ext cx="6622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Looking at every instruction is incredibly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27C61-DDBB-8985-EF14-F29E9BFE69EA}"/>
              </a:ext>
            </a:extLst>
          </p:cNvPr>
          <p:cNvSpPr txBox="1"/>
          <p:nvPr/>
        </p:nvSpPr>
        <p:spPr>
          <a:xfrm>
            <a:off x="937811" y="2751949"/>
            <a:ext cx="5357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Example: only need to check divide-by-zero before DIV instructions</a:t>
            </a:r>
          </a:p>
        </p:txBody>
      </p:sp>
    </p:spTree>
    <p:extLst>
      <p:ext uri="{BB962C8B-B14F-4D97-AF65-F5344CB8AC3E}">
        <p14:creationId xmlns:p14="http://schemas.microsoft.com/office/powerpoint/2010/main" val="1914173444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Flow Integrity: 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Instances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69D863-29B1-54BE-1893-F30A191B0FF5}"/>
              </a:ext>
            </a:extLst>
          </p:cNvPr>
          <p:cNvSpPr txBox="1">
            <a:spLocks/>
          </p:cNvSpPr>
          <p:nvPr/>
        </p:nvSpPr>
        <p:spPr>
          <a:xfrm>
            <a:off x="907769" y="1817034"/>
            <a:ext cx="8259380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Ensure the program control Flow is allowed by the CFG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30D02-5D4B-7871-AACD-9C218AB2AF36}"/>
              </a:ext>
            </a:extLst>
          </p:cNvPr>
          <p:cNvSpPr txBox="1"/>
          <p:nvPr/>
        </p:nvSpPr>
        <p:spPr>
          <a:xfrm>
            <a:off x="937811" y="2751949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In a sense, the policy is the control-flow 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EE41A-A9DD-F8F1-1CA6-5E41770E42AE}"/>
              </a:ext>
            </a:extLst>
          </p:cNvPr>
          <p:cNvSpPr txBox="1"/>
          <p:nvPr/>
        </p:nvSpPr>
        <p:spPr>
          <a:xfrm>
            <a:off x="907769" y="3285293"/>
            <a:ext cx="5357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Why would we need to do this?</a:t>
            </a:r>
          </a:p>
        </p:txBody>
      </p:sp>
    </p:spTree>
    <p:extLst>
      <p:ext uri="{BB962C8B-B14F-4D97-AF65-F5344CB8AC3E}">
        <p14:creationId xmlns:p14="http://schemas.microsoft.com/office/powerpoint/2010/main" val="1428743843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Described a particular type of evasion against explicit dataflow: side channels</a:t>
            </a:r>
          </a:p>
          <a:p>
            <a:pPr marL="342900" indent="-342900">
              <a:buFont typeface="Tenorite" panose="00000500000000000000" pitchFamily="2" charset="0"/>
              <a:buChar char="–"/>
            </a:pPr>
            <a:r>
              <a:rPr lang="en-US" dirty="0"/>
              <a:t>Began to consider what we could do about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Undetectable via (typical) static dataflow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General side-channel: using a predictable phenomenon outside of the semantics of the program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dirty="0">
                <a:solidFill>
                  <a:srgbClr val="666666"/>
                </a:solidFill>
              </a:rPr>
              <a:t>Covert channel: special instance of a side channel that is used intentionally by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Reference Monitors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Preventing bad stuff from happening in a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So far, our focus has been largely on detecting undesirable behavior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That’s valuable!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Ask developers to correct their own mistakes</a:t>
            </a:r>
          </a:p>
          <a:p>
            <a:pPr marL="742950" lvl="1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Empower users to forgo running bad software</a:t>
            </a:r>
          </a:p>
        </p:txBody>
      </p:sp>
      <p:pic>
        <p:nvPicPr>
          <p:cNvPr id="13" name="Picture 12" descr="A person in a police uniform&#10;&#10;Description automatically generated">
            <a:extLst>
              <a:ext uri="{FF2B5EF4-FFF2-40B4-BE49-F238E27FC236}">
                <a16:creationId xmlns:a16="http://schemas.microsoft.com/office/drawing/2014/main" id="{E0BCEFEC-D456-1959-8B80-32766F1D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" t="4189" r="4890" b="17897"/>
          <a:stretch/>
        </p:blipFill>
        <p:spPr>
          <a:xfrm>
            <a:off x="7133968" y="1729495"/>
            <a:ext cx="4291913" cy="37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Reference Monitors: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3" y="1528426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Detection might not be enough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B3D1D-410E-D3E2-8809-4B3A7F4DA1A4}"/>
              </a:ext>
            </a:extLst>
          </p:cNvPr>
          <p:cNvSpPr txBox="1"/>
          <p:nvPr/>
        </p:nvSpPr>
        <p:spPr>
          <a:xfrm>
            <a:off x="458083" y="2806485"/>
            <a:ext cx="8571627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positives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Scalability issues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005E93-F50C-0639-07D3-E05EB6C0916C}"/>
              </a:ext>
            </a:extLst>
          </p:cNvPr>
          <p:cNvSpPr txBox="1">
            <a:spLocks/>
          </p:cNvSpPr>
          <p:nvPr/>
        </p:nvSpPr>
        <p:spPr>
          <a:xfrm>
            <a:off x="458083" y="40997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Dynamic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30382-0B5B-C9F9-2E0D-0532B32F6E1C}"/>
              </a:ext>
            </a:extLst>
          </p:cNvPr>
          <p:cNvSpPr txBox="1"/>
          <p:nvPr/>
        </p:nvSpPr>
        <p:spPr>
          <a:xfrm>
            <a:off x="421011" y="4573509"/>
            <a:ext cx="2956503" cy="9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False negatives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Run time issues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82ED7E-4869-A0EF-2D3D-CFCAF102CA36}"/>
              </a:ext>
            </a:extLst>
          </p:cNvPr>
          <p:cNvSpPr txBox="1">
            <a:spLocks/>
          </p:cNvSpPr>
          <p:nvPr/>
        </p:nvSpPr>
        <p:spPr>
          <a:xfrm>
            <a:off x="429973" y="2527191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Static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1011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1800" dirty="0">
                <a:solidFill>
                  <a:srgbClr val="666666"/>
                </a:solidFill>
              </a:rPr>
              <a:t>May be in a position where we can’t run the analysis</a:t>
            </a:r>
          </a:p>
        </p:txBody>
      </p:sp>
      <p:pic>
        <p:nvPicPr>
          <p:cNvPr id="16" name="Picture 15" descr="A close-up of a microscope&#10;&#10;Description automatically generated">
            <a:extLst>
              <a:ext uri="{FF2B5EF4-FFF2-40B4-BE49-F238E27FC236}">
                <a16:creationId xmlns:a16="http://schemas.microsoft.com/office/drawing/2014/main" id="{1735A535-9796-7212-0C5A-621F7185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36" y="1929997"/>
            <a:ext cx="2388973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45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10877</TotalTime>
  <Words>759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Tenorite</vt:lpstr>
      <vt:lpstr>Monoline</vt:lpstr>
      <vt:lpstr>Exercise 26</vt:lpstr>
      <vt:lpstr>Administrivia and  Announcements</vt:lpstr>
      <vt:lpstr>Class Progress</vt:lpstr>
      <vt:lpstr>Last Time: SIDE Channels</vt:lpstr>
      <vt:lpstr>Reference Monitors</vt:lpstr>
      <vt:lpstr>Overview</vt:lpstr>
      <vt:lpstr>Lecture Outline</vt:lpstr>
      <vt:lpstr>Limitations of Analysis</vt:lpstr>
      <vt:lpstr>Limitations of Analysis</vt:lpstr>
      <vt:lpstr>A Hands-on Alternative</vt:lpstr>
      <vt:lpstr>Preventative Capabilities</vt:lpstr>
      <vt:lpstr>The BiG Idea</vt:lpstr>
      <vt:lpstr>Safety Policies</vt:lpstr>
      <vt:lpstr>Lecture Outline</vt:lpstr>
      <vt:lpstr>Consider the Reactive Adversary</vt:lpstr>
      <vt:lpstr>Security vs Precision</vt:lpstr>
      <vt:lpstr>Reference Monitor Design</vt:lpstr>
      <vt:lpstr>Properties we care about</vt:lpstr>
      <vt:lpstr>Lecture Outline</vt:lpstr>
      <vt:lpstr>OS as reference Monitor</vt:lpstr>
      <vt:lpstr>Software Fault Isolation (Sfi)</vt:lpstr>
      <vt:lpstr>Inline Reference Monitors: SASI</vt:lpstr>
      <vt:lpstr>SASI: Cost</vt:lpstr>
      <vt:lpstr>Control Flow Integrity: 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59</cp:revision>
  <dcterms:created xsi:type="dcterms:W3CDTF">2023-08-21T14:00:41Z</dcterms:created>
  <dcterms:modified xsi:type="dcterms:W3CDTF">2025-10-24T21:32:58Z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