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4"/>
  </p:notesMasterIdLst>
  <p:handoutMasterIdLst>
    <p:handoutMasterId r:id="rId35"/>
  </p:handoutMasterIdLst>
  <p:sldIdLst>
    <p:sldId id="296" r:id="rId5"/>
    <p:sldId id="295" r:id="rId6"/>
    <p:sldId id="1060" r:id="rId7"/>
    <p:sldId id="256" r:id="rId8"/>
    <p:sldId id="1115" r:id="rId9"/>
    <p:sldId id="1123" r:id="rId10"/>
    <p:sldId id="1052" r:id="rId11"/>
    <p:sldId id="1122" r:id="rId12"/>
    <p:sldId id="1127" r:id="rId13"/>
    <p:sldId id="1125" r:id="rId14"/>
    <p:sldId id="1126" r:id="rId15"/>
    <p:sldId id="1128" r:id="rId16"/>
    <p:sldId id="1137" r:id="rId17"/>
    <p:sldId id="1124" r:id="rId18"/>
    <p:sldId id="1132" r:id="rId19"/>
    <p:sldId id="1130" r:id="rId20"/>
    <p:sldId id="1131" r:id="rId21"/>
    <p:sldId id="1136" r:id="rId22"/>
    <p:sldId id="1146" r:id="rId23"/>
    <p:sldId id="1134" r:id="rId24"/>
    <p:sldId id="1138" r:id="rId25"/>
    <p:sldId id="1133" r:id="rId26"/>
    <p:sldId id="1140" r:id="rId27"/>
    <p:sldId id="1143" r:id="rId28"/>
    <p:sldId id="1141" r:id="rId29"/>
    <p:sldId id="1139" r:id="rId30"/>
    <p:sldId id="1145" r:id="rId31"/>
    <p:sldId id="1116" r:id="rId32"/>
    <p:sldId id="114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70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#3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Abstracting Code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63611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the Control Flow Graph for the following code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v(int a){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 (a &lt; 2){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(c &lt; 3){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sz="2200" dirty="0" err="1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(b &gt; 3){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c = 12;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dirty="0">
                <a:solidFill>
                  <a:srgbClr val="4444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Abstract Computer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053809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No real computer runs </a:t>
            </a:r>
            <a:r>
              <a:rPr lang="en-US" sz="2400" cap="small" dirty="0" err="1"/>
              <a:t>bitcode</a:t>
            </a:r>
            <a:r>
              <a:rPr lang="en-US" sz="2400" cap="small" dirty="0"/>
              <a:t> natively*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511657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Abstract representation of memory</a:t>
            </a:r>
          </a:p>
        </p:txBody>
      </p:sp>
      <p:pic>
        <p:nvPicPr>
          <p:cNvPr id="1026" name="Picture 2" descr="Computer – TOMMERVIK PAINTINGS | Original Abstract Art for Sale">
            <a:extLst>
              <a:ext uri="{FF2B5EF4-FFF2-40B4-BE49-F238E27FC236}">
                <a16:creationId xmlns:a16="http://schemas.microsoft.com/office/drawing/2014/main" id="{2A824416-DED7-C71F-0F98-46FF38EC1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10" y="1538036"/>
            <a:ext cx="3343667" cy="417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F1C034-6E8D-C3C1-5596-E6FD0D6BC075}"/>
              </a:ext>
            </a:extLst>
          </p:cNvPr>
          <p:cNvSpPr txBox="1"/>
          <p:nvPr/>
        </p:nvSpPr>
        <p:spPr>
          <a:xfrm>
            <a:off x="843771" y="2886481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Highly-explicit instructions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3486B-1435-C2A1-68FD-BC2FF1CB4135}"/>
              </a:ext>
            </a:extLst>
          </p:cNvPr>
          <p:cNvSpPr txBox="1"/>
          <p:nvPr/>
        </p:nvSpPr>
        <p:spPr>
          <a:xfrm>
            <a:off x="843770" y="4295830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*Without some additional translation software</a:t>
            </a:r>
          </a:p>
        </p:txBody>
      </p:sp>
    </p:spTree>
    <p:extLst>
      <p:ext uri="{BB962C8B-B14F-4D97-AF65-F5344CB8AC3E}">
        <p14:creationId xmlns:p14="http://schemas.microsoft.com/office/powerpoint/2010/main" val="1069791451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LLVM’S Abstract Memory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457464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Named Memory Objects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2915312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 explicit layout between objects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1C034-6E8D-C3C1-5596-E6FD0D6BC075}"/>
              </a:ext>
            </a:extLst>
          </p:cNvPr>
          <p:cNvSpPr txBox="1"/>
          <p:nvPr/>
        </p:nvSpPr>
        <p:spPr>
          <a:xfrm>
            <a:off x="843771" y="4245728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Highly-explicit instructions</a:t>
            </a:r>
          </a:p>
        </p:txBody>
      </p:sp>
      <p:pic>
        <p:nvPicPr>
          <p:cNvPr id="2050" name="Picture 2" descr="New study sheds light on memory formation">
            <a:extLst>
              <a:ext uri="{FF2B5EF4-FFF2-40B4-BE49-F238E27FC236}">
                <a16:creationId xmlns:a16="http://schemas.microsoft.com/office/drawing/2014/main" id="{369F6FA0-C873-2BAD-2E95-4B471A43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34" y="2609748"/>
            <a:ext cx="3716295" cy="24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8F9E2F-39DF-0DC9-2D77-60A8726A1D54}"/>
              </a:ext>
            </a:extLst>
          </p:cNvPr>
          <p:cNvSpPr txBox="1">
            <a:spLocks/>
          </p:cNvSpPr>
          <p:nvPr/>
        </p:nvSpPr>
        <p:spPr>
          <a:xfrm>
            <a:off x="810823" y="3812592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Sized field within the object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2E2A9-97B7-DC88-019E-FA4478FF5939}"/>
              </a:ext>
            </a:extLst>
          </p:cNvPr>
          <p:cNvSpPr txBox="1"/>
          <p:nvPr/>
        </p:nvSpPr>
        <p:spPr>
          <a:xfrm>
            <a:off x="794344" y="5481332"/>
            <a:ext cx="52481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Infinite number of registers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7982CE-2E34-7D2D-870B-6F85DEFA7885}"/>
              </a:ext>
            </a:extLst>
          </p:cNvPr>
          <p:cNvSpPr txBox="1">
            <a:spLocks/>
          </p:cNvSpPr>
          <p:nvPr/>
        </p:nvSpPr>
        <p:spPr>
          <a:xfrm>
            <a:off x="761396" y="5048196"/>
            <a:ext cx="658263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 registers</a:t>
            </a:r>
          </a:p>
        </p:txBody>
      </p:sp>
    </p:spTree>
    <p:extLst>
      <p:ext uri="{BB962C8B-B14F-4D97-AF65-F5344CB8AC3E}">
        <p14:creationId xmlns:p14="http://schemas.microsoft.com/office/powerpoint/2010/main" val="4030992575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example-Driven Learning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pic>
        <p:nvPicPr>
          <p:cNvPr id="4098" name="Picture 2" descr="Defensive Driving Tips - State Farm®">
            <a:extLst>
              <a:ext uri="{FF2B5EF4-FFF2-40B4-BE49-F238E27FC236}">
                <a16:creationId xmlns:a16="http://schemas.microsoft.com/office/drawing/2014/main" id="{9711398D-3048-4AA2-B487-F7E83823E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23" y="2053959"/>
            <a:ext cx="714375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EC9640-0CD3-F62E-C5D0-6B689F593833}"/>
              </a:ext>
            </a:extLst>
          </p:cNvPr>
          <p:cNvSpPr txBox="1"/>
          <p:nvPr/>
        </p:nvSpPr>
        <p:spPr>
          <a:xfrm rot="21071483">
            <a:off x="3082022" y="2415207"/>
            <a:ext cx="2552815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000" dirty="0"/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FF3DC-D5B0-BECB-9C0D-60650ABF210F}"/>
              </a:ext>
            </a:extLst>
          </p:cNvPr>
          <p:cNvSpPr txBox="1"/>
          <p:nvPr/>
        </p:nvSpPr>
        <p:spPr>
          <a:xfrm>
            <a:off x="2197524" y="1626333"/>
            <a:ext cx="7668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we get too lost in the details, let’s explore bit-code with an example</a:t>
            </a:r>
          </a:p>
        </p:txBody>
      </p:sp>
    </p:spTree>
    <p:extLst>
      <p:ext uri="{BB962C8B-B14F-4D97-AF65-F5344CB8AC3E}">
        <p14:creationId xmlns:p14="http://schemas.microsoft.com/office/powerpoint/2010/main" val="2298421108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</a:t>
            </a:r>
            <a:r>
              <a:rPr lang="en-US" sz="3000" dirty="0" err="1"/>
              <a:t>Bitcode</a:t>
            </a:r>
            <a:r>
              <a:rPr lang="en-US" sz="3000" dirty="0"/>
              <a:t>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Very simple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SSA Format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D6ABDE-A2DA-1700-518F-447C3E933ADC}"/>
              </a:ext>
            </a:extLst>
          </p:cNvPr>
          <p:cNvSpPr/>
          <p:nvPr/>
        </p:nvSpPr>
        <p:spPr>
          <a:xfrm>
            <a:off x="778329" y="3902529"/>
            <a:ext cx="4370614" cy="718457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3898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Example Program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8A0F64-87BB-89F1-A901-8701F92A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9"/>
          <a:stretch/>
        </p:blipFill>
        <p:spPr>
          <a:xfrm>
            <a:off x="1717220" y="2445525"/>
            <a:ext cx="2857500" cy="12477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DC90BC-E391-5055-7FF4-41637A9F7D28}"/>
              </a:ext>
            </a:extLst>
          </p:cNvPr>
          <p:cNvSpPr txBox="1"/>
          <p:nvPr/>
        </p:nvSpPr>
        <p:spPr>
          <a:xfrm>
            <a:off x="2445041" y="205555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Source code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AC1C2D-4464-9976-0718-2BC9C3529276}"/>
              </a:ext>
            </a:extLst>
          </p:cNvPr>
          <p:cNvSpPr txBox="1"/>
          <p:nvPr/>
        </p:nvSpPr>
        <p:spPr>
          <a:xfrm>
            <a:off x="7556782" y="2043195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Basically-equivalent bit-code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D4027C-07AD-16BD-D8BB-BB088685DD84}"/>
              </a:ext>
            </a:extLst>
          </p:cNvPr>
          <p:cNvSpPr txBox="1">
            <a:spLocks/>
          </p:cNvSpPr>
          <p:nvPr/>
        </p:nvSpPr>
        <p:spPr>
          <a:xfrm>
            <a:off x="2382559" y="4460449"/>
            <a:ext cx="4382903" cy="449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@ precedes a function Name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FC1963-1210-F856-1567-77202292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13" y="2446611"/>
            <a:ext cx="3438448" cy="124668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A0CAD3-E5A7-0477-2E65-C0BA813428DD}"/>
              </a:ext>
            </a:extLst>
          </p:cNvPr>
          <p:cNvSpPr txBox="1">
            <a:spLocks/>
          </p:cNvSpPr>
          <p:nvPr/>
        </p:nvSpPr>
        <p:spPr>
          <a:xfrm>
            <a:off x="2360786" y="4863221"/>
            <a:ext cx="6582636" cy="4717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Types explicitly denote their bit size (i32)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29D30A-DD2A-9B2B-B763-3BFF6B6B63BF}"/>
              </a:ext>
            </a:extLst>
          </p:cNvPr>
          <p:cNvSpPr txBox="1">
            <a:spLocks/>
          </p:cNvSpPr>
          <p:nvPr/>
        </p:nvSpPr>
        <p:spPr>
          <a:xfrm>
            <a:off x="2366227" y="5265993"/>
            <a:ext cx="8192905" cy="449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Operands are prefixed by a type annotation</a:t>
            </a:r>
            <a:endParaRPr lang="en-US" sz="2400" cap="smal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AC1F07-F824-B2A3-8060-BF211A2B6F43}"/>
              </a:ext>
            </a:extLst>
          </p:cNvPr>
          <p:cNvSpPr txBox="1"/>
          <p:nvPr/>
        </p:nvSpPr>
        <p:spPr>
          <a:xfrm>
            <a:off x="8696988" y="5299851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 i32 7</a:t>
            </a:r>
          </a:p>
        </p:txBody>
      </p:sp>
    </p:spTree>
    <p:extLst>
      <p:ext uri="{BB962C8B-B14F-4D97-AF65-F5344CB8AC3E}">
        <p14:creationId xmlns:p14="http://schemas.microsoft.com/office/powerpoint/2010/main" val="285848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15" grpId="0"/>
      <p:bldP spid="16" grpId="0"/>
      <p:bldP spid="17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Example Program - Math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8699F-88BB-575B-E600-59D6D86243B4}"/>
              </a:ext>
            </a:extLst>
          </p:cNvPr>
          <p:cNvSpPr txBox="1"/>
          <p:nvPr/>
        </p:nvSpPr>
        <p:spPr>
          <a:xfrm>
            <a:off x="2445041" y="205555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Source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9A1D5-4A0D-A0AE-81A9-7CFE1F5E4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413" y="2412527"/>
            <a:ext cx="4953000" cy="157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56649-2C82-F1DA-D528-D6F4BB03B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53" y="2424883"/>
            <a:ext cx="4484114" cy="15098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0EFBD5-07E0-F711-231C-2B65F86FBD11}"/>
              </a:ext>
            </a:extLst>
          </p:cNvPr>
          <p:cNvSpPr txBox="1"/>
          <p:nvPr/>
        </p:nvSpPr>
        <p:spPr>
          <a:xfrm>
            <a:off x="7556782" y="2043195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Basically-equivalent bit-code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B4E1B-878C-44C0-3088-B76CD5406270}"/>
              </a:ext>
            </a:extLst>
          </p:cNvPr>
          <p:cNvSpPr txBox="1"/>
          <p:nvPr/>
        </p:nvSpPr>
        <p:spPr>
          <a:xfrm>
            <a:off x="4464911" y="4714477"/>
            <a:ext cx="288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precedes a register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CA62AB-4933-58D3-DEEC-18644E35B0AC}"/>
              </a:ext>
            </a:extLst>
          </p:cNvPr>
          <p:cNvSpPr txBox="1"/>
          <p:nvPr/>
        </p:nvSpPr>
        <p:spPr>
          <a:xfrm>
            <a:off x="4444314" y="5029536"/>
            <a:ext cx="695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complex operands (the operand of the return cannot be the add)</a:t>
            </a:r>
          </a:p>
        </p:txBody>
      </p:sp>
    </p:spTree>
    <p:extLst>
      <p:ext uri="{BB962C8B-B14F-4D97-AF65-F5344CB8AC3E}">
        <p14:creationId xmlns:p14="http://schemas.microsoft.com/office/powerpoint/2010/main" val="3380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Example Program - Jumps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78699F-88BB-575B-E600-59D6D86243B4}"/>
              </a:ext>
            </a:extLst>
          </p:cNvPr>
          <p:cNvSpPr txBox="1"/>
          <p:nvPr/>
        </p:nvSpPr>
        <p:spPr>
          <a:xfrm>
            <a:off x="1522398" y="2055551"/>
            <a:ext cx="14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Source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EFBD5-07E0-F711-231C-2B65F86FBD11}"/>
              </a:ext>
            </a:extLst>
          </p:cNvPr>
          <p:cNvSpPr txBox="1"/>
          <p:nvPr/>
        </p:nvSpPr>
        <p:spPr>
          <a:xfrm>
            <a:off x="7556782" y="2043195"/>
            <a:ext cx="31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Basically-equivalent bit-code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B4E1B-878C-44C0-3088-B76CD5406270}"/>
              </a:ext>
            </a:extLst>
          </p:cNvPr>
          <p:cNvSpPr txBox="1"/>
          <p:nvPr/>
        </p:nvSpPr>
        <p:spPr>
          <a:xfrm>
            <a:off x="4464911" y="5917205"/>
            <a:ext cx="477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blocks must end in a terminator instruction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732936-26E8-E3A1-900D-C7C30B0D0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5" y="2412527"/>
            <a:ext cx="4048125" cy="26098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74EF0A-A708-F477-746D-71992CFD2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338" y="2412527"/>
            <a:ext cx="6129981" cy="26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simple Instruction Set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7" y="150298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623B5-E51A-E5C4-0ED7-2DE58809308A}"/>
              </a:ext>
            </a:extLst>
          </p:cNvPr>
          <p:cNvSpPr txBox="1"/>
          <p:nvPr/>
        </p:nvSpPr>
        <p:spPr>
          <a:xfrm>
            <a:off x="839656" y="1927883"/>
            <a:ext cx="4280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dirty="0"/>
              <a:t> instruction for addition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</a:t>
            </a:r>
            <a:r>
              <a:rPr lang="en-US" dirty="0"/>
              <a:t> instruction for multiplication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US" dirty="0"/>
              <a:t> instruction for subtraction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en-US" dirty="0"/>
              <a:t> instruction for division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F39302-816D-DBF5-42E1-3657B096FD8C}"/>
              </a:ext>
            </a:extLst>
          </p:cNvPr>
          <p:cNvSpPr txBox="1">
            <a:spLocks/>
          </p:cNvSpPr>
          <p:nvPr/>
        </p:nvSpPr>
        <p:spPr>
          <a:xfrm>
            <a:off x="839657" y="3304890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Control Flow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F9635-2FC3-E238-CB58-43C647D9E1F6}"/>
              </a:ext>
            </a:extLst>
          </p:cNvPr>
          <p:cNvSpPr txBox="1"/>
          <p:nvPr/>
        </p:nvSpPr>
        <p:spPr>
          <a:xfrm>
            <a:off x="839656" y="3729789"/>
            <a:ext cx="42803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dirty="0"/>
              <a:t> instruction for branching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Predicate + multiple targets for conditional branch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predicate + 1 target for unconditional branch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518C4C-9603-439D-463F-368095473270}"/>
              </a:ext>
            </a:extLst>
          </p:cNvPr>
          <p:cNvSpPr txBox="1">
            <a:spLocks/>
          </p:cNvSpPr>
          <p:nvPr/>
        </p:nvSpPr>
        <p:spPr>
          <a:xfrm>
            <a:off x="6157182" y="1502984"/>
            <a:ext cx="327942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Comparison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0BF96-F425-A546-8581-C16D2BE23FAB}"/>
              </a:ext>
            </a:extLst>
          </p:cNvPr>
          <p:cNvSpPr txBox="1"/>
          <p:nvPr/>
        </p:nvSpPr>
        <p:spPr>
          <a:xfrm>
            <a:off x="6162798" y="1927883"/>
            <a:ext cx="57161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&lt;kind&gt; </a:t>
            </a:r>
            <a:r>
              <a:rPr lang="en-US" dirty="0"/>
              <a:t>for integer comparison</a:t>
            </a:r>
          </a:p>
          <a:p>
            <a:r>
              <a:rPr lang="en-US" dirty="0"/>
              <a:t>Where kind is…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eq: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equal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not equal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greater than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greater or equal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ult: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less than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ule: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unsigned less or equal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greater than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greater or equal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less than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signed less or equal</a:t>
            </a:r>
          </a:p>
        </p:txBody>
      </p:sp>
    </p:spTree>
    <p:extLst>
      <p:ext uri="{BB962C8B-B14F-4D97-AF65-F5344CB8AC3E}">
        <p14:creationId xmlns:p14="http://schemas.microsoft.com/office/powerpoint/2010/main" val="4047848554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Running BITCODE Programs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pic>
        <p:nvPicPr>
          <p:cNvPr id="6146" name="Picture 2" descr="C'mon let's run some red lights! - Imgflip">
            <a:extLst>
              <a:ext uri="{FF2B5EF4-FFF2-40B4-BE49-F238E27FC236}">
                <a16:creationId xmlns:a16="http://schemas.microsoft.com/office/drawing/2014/main" id="{5E56875A-4526-522F-44A0-7EEDC55D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69" y="1477212"/>
            <a:ext cx="9331257" cy="39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9C651A-85C2-B893-3F68-3F73781144B0}"/>
              </a:ext>
            </a:extLst>
          </p:cNvPr>
          <p:cNvCxnSpPr/>
          <p:nvPr/>
        </p:nvCxnSpPr>
        <p:spPr>
          <a:xfrm flipV="1">
            <a:off x="6738551" y="4407243"/>
            <a:ext cx="3739979" cy="7002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861F4A-8AA2-10E8-FA3B-673EB9F57AAB}"/>
              </a:ext>
            </a:extLst>
          </p:cNvPr>
          <p:cNvSpPr txBox="1"/>
          <p:nvPr/>
        </p:nvSpPr>
        <p:spPr>
          <a:xfrm rot="21074341">
            <a:off x="7153725" y="3713647"/>
            <a:ext cx="227087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LLVM Programs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95DDAE-847C-A154-A8E8-59A885AA5E9C}"/>
              </a:ext>
            </a:extLst>
          </p:cNvPr>
          <p:cNvSpPr txBox="1">
            <a:spLocks/>
          </p:cNvSpPr>
          <p:nvPr/>
        </p:nvSpPr>
        <p:spPr>
          <a:xfrm>
            <a:off x="1647568" y="5514811"/>
            <a:ext cx="874034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cap="small" dirty="0"/>
              <a:t>LLI – A runtime environment for bit-code programs!</a:t>
            </a:r>
          </a:p>
        </p:txBody>
      </p:sp>
    </p:spTree>
    <p:extLst>
      <p:ext uri="{BB962C8B-B14F-4D97-AF65-F5344CB8AC3E}">
        <p14:creationId xmlns:p14="http://schemas.microsoft.com/office/powerpoint/2010/main" val="1630164582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Running BITCODE Programs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595DDAE-847C-A154-A8E8-59A885AA5E9C}"/>
              </a:ext>
            </a:extLst>
          </p:cNvPr>
          <p:cNvSpPr txBox="1">
            <a:spLocks/>
          </p:cNvSpPr>
          <p:nvPr/>
        </p:nvSpPr>
        <p:spPr>
          <a:xfrm>
            <a:off x="1647568" y="5514811"/>
            <a:ext cx="8740346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cap="small" dirty="0"/>
              <a:t>LLI – A runtime environment for bit-code programs!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469B9-898A-51FB-8ED9-E9D2BB2C1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44" y="2385242"/>
            <a:ext cx="3438448" cy="12466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60554C-2EA1-5110-1A10-E2D3E2734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41" y="2385242"/>
            <a:ext cx="2789203" cy="12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94160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Section Summary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 Very Simple Examples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7" y="1502984"/>
            <a:ext cx="946587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write Simple programs using the instructions given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4D61C-79A7-16DD-80E0-2876523D94CE}"/>
              </a:ext>
            </a:extLst>
          </p:cNvPr>
          <p:cNvSpPr txBox="1">
            <a:spLocks/>
          </p:cNvSpPr>
          <p:nvPr/>
        </p:nvSpPr>
        <p:spPr>
          <a:xfrm>
            <a:off x="835535" y="3615994"/>
            <a:ext cx="770710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write Run simple programs using LLI</a:t>
            </a:r>
          </a:p>
        </p:txBody>
      </p:sp>
    </p:spTree>
    <p:extLst>
      <p:ext uri="{BB962C8B-B14F-4D97-AF65-F5344CB8AC3E}">
        <p14:creationId xmlns:p14="http://schemas.microsoft.com/office/powerpoint/2010/main" val="1678130879"/>
      </p:ext>
    </p:extLst>
  </p:cSld>
  <p:clrMapOvr>
    <a:masterClrMapping/>
  </p:clrMapOvr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</a:t>
            </a:r>
            <a:r>
              <a:rPr lang="en-US" sz="3000" dirty="0" err="1"/>
              <a:t>Bitcode</a:t>
            </a:r>
            <a:r>
              <a:rPr lang="en-US" sz="3000" dirty="0"/>
              <a:t>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Very simple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Format Constraints - SSA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F9AFE0-1ADA-B988-4EA2-1F40091C07E2}"/>
              </a:ext>
            </a:extLst>
          </p:cNvPr>
          <p:cNvSpPr/>
          <p:nvPr/>
        </p:nvSpPr>
        <p:spPr>
          <a:xfrm>
            <a:off x="778328" y="4544788"/>
            <a:ext cx="4960213" cy="718457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531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Incorrect Program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7" y="206315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program is invalid!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CFC33-F597-FE20-7704-59EFAB85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90" y="1538036"/>
            <a:ext cx="4467225" cy="18288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2EE045-ACC5-9311-1FF4-055D0C610751}"/>
              </a:ext>
            </a:extLst>
          </p:cNvPr>
          <p:cNvSpPr txBox="1">
            <a:spLocks/>
          </p:cNvSpPr>
          <p:nvPr/>
        </p:nvSpPr>
        <p:spPr>
          <a:xfrm>
            <a:off x="839656" y="4505675"/>
            <a:ext cx="6426163" cy="1170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register %reg is not</a:t>
            </a:r>
          </a:p>
          <a:p>
            <a:r>
              <a:rPr lang="en-US" sz="2400" cap="small" dirty="0"/>
              <a:t>is not in </a:t>
            </a:r>
            <a:r>
              <a:rPr lang="en-US" sz="2400" b="1" u="sng" cap="small" dirty="0"/>
              <a:t>SSA 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7C37E-B41A-58E4-D5D3-092081913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94" y="4362193"/>
            <a:ext cx="5962650" cy="14287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493263C-00B7-D49E-1BB9-A5954C970AF3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</p:spTree>
    <p:extLst>
      <p:ext uri="{BB962C8B-B14F-4D97-AF65-F5344CB8AC3E}">
        <p14:creationId xmlns:p14="http://schemas.microsoft.com/office/powerpoint/2010/main" val="57239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SSA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6" y="1148754"/>
            <a:ext cx="1045441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static single assignment form, a variable (here, register) may be assigned in at most one program point  </a:t>
            </a:r>
          </a:p>
        </p:txBody>
      </p:sp>
      <p:pic>
        <p:nvPicPr>
          <p:cNvPr id="8194" name="Picture 2" descr="Drake Hotline Bling Meme Generator - Imgflip">
            <a:extLst>
              <a:ext uri="{FF2B5EF4-FFF2-40B4-BE49-F238E27FC236}">
                <a16:creationId xmlns:a16="http://schemas.microsoft.com/office/drawing/2014/main" id="{57B5D83F-43A9-C5F2-D303-1865B7B41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39" y="2085200"/>
            <a:ext cx="4384589" cy="438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1DEF69-B8E8-AF86-86E2-0410C252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79" y="2093438"/>
            <a:ext cx="4695825" cy="216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C45F9-0755-541B-6407-F674B5D6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35"/>
          <a:stretch/>
        </p:blipFill>
        <p:spPr>
          <a:xfrm>
            <a:off x="5619233" y="4261018"/>
            <a:ext cx="4695825" cy="22005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71D738A-492F-C099-EF8E-F5B55FB42F2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</p:spTree>
    <p:extLst>
      <p:ext uri="{BB962C8B-B14F-4D97-AF65-F5344CB8AC3E}">
        <p14:creationId xmlns:p14="http://schemas.microsoft.com/office/powerpoint/2010/main" val="374179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SSA </a:t>
            </a:r>
            <a:r>
              <a:rPr lang="en-US" sz="3400" b="1" dirty="0" err="1"/>
              <a:t>FOrm</a:t>
            </a:r>
            <a:endParaRPr lang="en-US" sz="34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AC77FE-0E7B-46AA-747A-9E06E8777B50}"/>
              </a:ext>
            </a:extLst>
          </p:cNvPr>
          <p:cNvSpPr txBox="1">
            <a:spLocks/>
          </p:cNvSpPr>
          <p:nvPr/>
        </p:nvSpPr>
        <p:spPr>
          <a:xfrm>
            <a:off x="839656" y="1148754"/>
            <a:ext cx="1045441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static single assignment form, a variable (here, register) may be assigned in at most one program point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9476C-0386-801A-742A-133E3CC61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647" y="2321665"/>
            <a:ext cx="3869482" cy="1445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52C61C-F969-0822-21BE-91E92443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52" y="4118147"/>
            <a:ext cx="6182255" cy="2592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0D7CD4-E3E2-EB5A-736C-0CB21C0DEF48}"/>
              </a:ext>
            </a:extLst>
          </p:cNvPr>
          <p:cNvSpPr txBox="1"/>
          <p:nvPr/>
        </p:nvSpPr>
        <p:spPr>
          <a:xfrm>
            <a:off x="992654" y="2438840"/>
            <a:ext cx="300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 this program in SSA form?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2A8DD0-B9EC-E808-3E47-2E760B075865}"/>
              </a:ext>
            </a:extLst>
          </p:cNvPr>
          <p:cNvSpPr txBox="1"/>
          <p:nvPr/>
        </p:nvSpPr>
        <p:spPr>
          <a:xfrm>
            <a:off x="996772" y="4341932"/>
            <a:ext cx="300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this program in SSA form?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7AD972-9A4D-D150-92A2-103D338D5AE2}"/>
              </a:ext>
            </a:extLst>
          </p:cNvPr>
          <p:cNvCxnSpPr/>
          <p:nvPr/>
        </p:nvCxnSpPr>
        <p:spPr>
          <a:xfrm flipV="1">
            <a:off x="2603157" y="1754658"/>
            <a:ext cx="3904735" cy="1399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092DBEB-9EA3-70BC-E2F1-819296ACD69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8C6FC-3C1E-A5CE-BF16-CE94F22B7A7C}"/>
              </a:ext>
            </a:extLst>
          </p:cNvPr>
          <p:cNvSpPr txBox="1"/>
          <p:nvPr/>
        </p:nvSpPr>
        <p:spPr>
          <a:xfrm>
            <a:off x="4479172" y="2432660"/>
            <a:ext cx="5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Yes!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23A63-5FDD-BBEB-1AA8-FF21CE53AF4C}"/>
              </a:ext>
            </a:extLst>
          </p:cNvPr>
          <p:cNvSpPr txBox="1"/>
          <p:nvPr/>
        </p:nvSpPr>
        <p:spPr>
          <a:xfrm>
            <a:off x="4525125" y="4341932"/>
            <a:ext cx="53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47C05-040B-3722-4822-93116CD646CD}"/>
              </a:ext>
            </a:extLst>
          </p:cNvPr>
          <p:cNvSpPr txBox="1"/>
          <p:nvPr/>
        </p:nvSpPr>
        <p:spPr>
          <a:xfrm>
            <a:off x="1067932" y="2887567"/>
            <a:ext cx="4341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static means “before runtime”</a:t>
            </a:r>
          </a:p>
          <a:p>
            <a:r>
              <a:rPr lang="en-US" dirty="0"/>
              <a:t> only one static assignment</a:t>
            </a:r>
          </a:p>
          <a:p>
            <a:r>
              <a:rPr lang="en-US" dirty="0"/>
              <a:t>(many dynamic assignments)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B9B30-CCCC-A8A2-F33E-DE011B4C30D3}"/>
              </a:ext>
            </a:extLst>
          </p:cNvPr>
          <p:cNvSpPr txBox="1"/>
          <p:nvPr/>
        </p:nvSpPr>
        <p:spPr>
          <a:xfrm>
            <a:off x="1149172" y="4918876"/>
            <a:ext cx="401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 is assigned at two program points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F2783E-33FC-4749-CC10-E44B4E65C6A7}"/>
              </a:ext>
            </a:extLst>
          </p:cNvPr>
          <p:cNvSpPr/>
          <p:nvPr/>
        </p:nvSpPr>
        <p:spPr>
          <a:xfrm>
            <a:off x="6868886" y="2807435"/>
            <a:ext cx="499735" cy="420179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CE8FB7-FCBA-76C0-5816-C7A1C67C986B}"/>
              </a:ext>
            </a:extLst>
          </p:cNvPr>
          <p:cNvSpPr/>
          <p:nvPr/>
        </p:nvSpPr>
        <p:spPr>
          <a:xfrm>
            <a:off x="6788080" y="4918876"/>
            <a:ext cx="631448" cy="4126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762B86-4DE3-18C5-F076-D3844EDF9DE6}"/>
              </a:ext>
            </a:extLst>
          </p:cNvPr>
          <p:cNvSpPr/>
          <p:nvPr/>
        </p:nvSpPr>
        <p:spPr>
          <a:xfrm>
            <a:off x="6762507" y="5471542"/>
            <a:ext cx="631448" cy="4126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" grpId="0"/>
      <p:bldP spid="8" grpId="0"/>
      <p:bldP spid="9" grpId="0"/>
      <p:bldP spid="10" grpId="0"/>
      <p:bldP spid="11" grpId="0" animBg="1"/>
      <p:bldP spid="13" grpId="0" animBg="1"/>
      <p:bldP spid="16" grpId="0" animBg="1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PHI Functions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r>
              <a:rPr lang="en-US" sz="1600" b="1" dirty="0"/>
              <a:t> –Format Constraints: 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A8F1-9B00-E12D-805D-763EEAAA32F2}"/>
              </a:ext>
            </a:extLst>
          </p:cNvPr>
          <p:cNvSpPr txBox="1">
            <a:spLocks/>
          </p:cNvSpPr>
          <p:nvPr/>
        </p:nvSpPr>
        <p:spPr>
          <a:xfrm>
            <a:off x="839656" y="1148754"/>
            <a:ext cx="10454419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concepts we have so far prevent some basic programs from being written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79A28-A494-C4CF-CB70-E04300E1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5" y="2362200"/>
            <a:ext cx="4991100" cy="2133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0FBD90-D03A-F5D1-31DB-87FFB018F3A3}"/>
              </a:ext>
            </a:extLst>
          </p:cNvPr>
          <p:cNvSpPr txBox="1"/>
          <p:nvPr/>
        </p:nvSpPr>
        <p:spPr>
          <a:xfrm>
            <a:off x="6820928" y="2545492"/>
            <a:ext cx="3968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Fortunately, there is an instruction for </a:t>
            </a:r>
          </a:p>
          <a:p>
            <a:r>
              <a:rPr lang="en-US" dirty="0"/>
              <a:t>exactly these cases: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953A8-1E36-973B-8C19-41FF6EDEECFD}"/>
              </a:ext>
            </a:extLst>
          </p:cNvPr>
          <p:cNvSpPr txBox="1"/>
          <p:nvPr/>
        </p:nvSpPr>
        <p:spPr>
          <a:xfrm>
            <a:off x="6450222" y="3666178"/>
            <a:ext cx="566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%res = phi &lt;type&gt; [val</a:t>
            </a:r>
            <a:r>
              <a:rPr lang="en-US" baseline="-25000" dirty="0"/>
              <a:t>1</a:t>
            </a:r>
            <a:r>
              <a:rPr lang="en-US" dirty="0"/>
              <a:t>, bbl</a:t>
            </a:r>
            <a:r>
              <a:rPr lang="en-US" baseline="-25000" dirty="0"/>
              <a:t>1</a:t>
            </a:r>
            <a:r>
              <a:rPr lang="en-US" dirty="0"/>
              <a:t>], [val</a:t>
            </a:r>
            <a:r>
              <a:rPr lang="en-US" baseline="-25000" dirty="0"/>
              <a:t>2</a:t>
            </a:r>
            <a:r>
              <a:rPr lang="en-US" dirty="0"/>
              <a:t>, bbl</a:t>
            </a:r>
            <a:r>
              <a:rPr lang="en-US" baseline="-25000" dirty="0"/>
              <a:t>2</a:t>
            </a:r>
            <a:r>
              <a:rPr lang="en-US" dirty="0"/>
              <a:t>], … [</a:t>
            </a:r>
            <a:r>
              <a:rPr lang="en-US" dirty="0" err="1"/>
              <a:t>val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bbl</a:t>
            </a:r>
            <a:r>
              <a:rPr lang="en-US" baseline="-25000" dirty="0" err="1"/>
              <a:t>n</a:t>
            </a:r>
            <a:r>
              <a:rPr lang="en-US" dirty="0"/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A97B2-65E4-6286-CC68-0B974D323231}"/>
              </a:ext>
            </a:extLst>
          </p:cNvPr>
          <p:cNvSpPr txBox="1"/>
          <p:nvPr/>
        </p:nvSpPr>
        <p:spPr>
          <a:xfrm>
            <a:off x="6886829" y="4325199"/>
            <a:ext cx="507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%res to val</a:t>
            </a:r>
            <a:r>
              <a:rPr lang="en-US" baseline="-25000" dirty="0"/>
              <a:t>i </a:t>
            </a:r>
            <a:r>
              <a:rPr lang="en-US" dirty="0"/>
              <a:t>if the block was entered from </a:t>
            </a:r>
            <a:r>
              <a:rPr lang="en-US" dirty="0" err="1"/>
              <a:t>bbl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099719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Section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198535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LLVM Constrains how values can be set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302FEA-57CF-9DC1-1E46-AA16653AABE8}"/>
              </a:ext>
            </a:extLst>
          </p:cNvPr>
          <p:cNvSpPr txBox="1">
            <a:spLocks/>
          </p:cNvSpPr>
          <p:nvPr/>
        </p:nvSpPr>
        <p:spPr>
          <a:xfrm>
            <a:off x="674365" y="3397144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One solution is to use PHI instructions to unify disparate values</a:t>
            </a:r>
          </a:p>
        </p:txBody>
      </p:sp>
    </p:spTree>
    <p:extLst>
      <p:ext uri="{BB962C8B-B14F-4D97-AF65-F5344CB8AC3E}">
        <p14:creationId xmlns:p14="http://schemas.microsoft.com/office/powerpoint/2010/main" val="4006378113"/>
      </p:ext>
    </p:extLst>
  </p:cSld>
  <p:clrMapOvr>
    <a:masterClrMapping/>
  </p:clrMapOvr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928611075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Homework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Write an LLVM program that iteratively computes the K</a:t>
            </a:r>
            <a:r>
              <a:rPr lang="en-US" baseline="30000" dirty="0"/>
              <a:t>th</a:t>
            </a:r>
            <a:r>
              <a:rPr lang="en-US" dirty="0"/>
              <a:t> Fibonacci Number where K is the </a:t>
            </a:r>
            <a:r>
              <a:rPr lang="en-US" dirty="0" err="1"/>
              <a:t>arg</a:t>
            </a:r>
            <a:r>
              <a:rPr lang="en-US" dirty="0"/>
              <a:t> Count to the program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28</a:t>
            </a:fld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0B3CB4-5E56-6379-CBAD-E8E78A71AC29}"/>
              </a:ext>
            </a:extLst>
          </p:cNvPr>
          <p:cNvSpPr txBox="1">
            <a:spLocks/>
          </p:cNvSpPr>
          <p:nvPr/>
        </p:nvSpPr>
        <p:spPr>
          <a:xfrm>
            <a:off x="5920168" y="2429364"/>
            <a:ext cx="5431971" cy="84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Due Money, 9/4</a:t>
            </a:r>
          </a:p>
        </p:txBody>
      </p:sp>
    </p:spTree>
    <p:extLst>
      <p:ext uri="{BB962C8B-B14F-4D97-AF65-F5344CB8AC3E}">
        <p14:creationId xmlns:p14="http://schemas.microsoft.com/office/powerpoint/2010/main" val="2267638700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Look at some more complex LLVM examples</a:t>
            </a:r>
          </a:p>
          <a:p>
            <a:endParaRPr lang="en-US" dirty="0"/>
          </a:p>
          <a:p>
            <a:r>
              <a:rPr lang="en-US" dirty="0"/>
              <a:t>Start looking at manipulating memory: </a:t>
            </a:r>
          </a:p>
          <a:p>
            <a:r>
              <a:rPr lang="en-US" dirty="0"/>
              <a:t>- Pointers / </a:t>
            </a:r>
            <a:r>
              <a:rPr lang="en-US" dirty="0" err="1"/>
              <a:t>Ref+DEREF</a:t>
            </a:r>
            <a:endParaRPr lang="en-US" dirty="0"/>
          </a:p>
          <a:p>
            <a:r>
              <a:rPr lang="en-US" dirty="0"/>
              <a:t>- Structures / Arrays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0867377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Static analysis</a:t>
            </a:r>
          </a:p>
          <a:p>
            <a:pPr marL="342900" indent="-342900">
              <a:buFontTx/>
              <a:buChar char="-"/>
            </a:pPr>
            <a:r>
              <a:rPr lang="en-US" dirty="0"/>
              <a:t>Finished enough intuition that we can perform a basic analysis</a:t>
            </a:r>
          </a:p>
          <a:p>
            <a:pPr marL="342900" indent="-342900">
              <a:buFontTx/>
              <a:buChar char="-"/>
            </a:pPr>
            <a:r>
              <a:rPr lang="en-US" dirty="0"/>
              <a:t>Time to explore our Analysis target format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LLVM BITCODE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Abstract Interpretation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263869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Precision / Efficiency Tradeoff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3071835"/>
            <a:ext cx="4280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Overapproximate the domain</a:t>
            </a:r>
          </a:p>
          <a:p>
            <a:r>
              <a:rPr lang="en-US" dirty="0"/>
              <a:t>- Rebuild the transfer functions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B476B-7410-3A27-3191-3A44A22B1B37}"/>
              </a:ext>
            </a:extLst>
          </p:cNvPr>
          <p:cNvSpPr txBox="1"/>
          <p:nvPr/>
        </p:nvSpPr>
        <p:spPr>
          <a:xfrm>
            <a:off x="7751804" y="3197077"/>
            <a:ext cx="53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A3F3B-A566-84BE-52D6-B5C5C870C439}"/>
              </a:ext>
            </a:extLst>
          </p:cNvPr>
          <p:cNvSpPr txBox="1"/>
          <p:nvPr/>
        </p:nvSpPr>
        <p:spPr>
          <a:xfrm>
            <a:off x="9263454" y="3197077"/>
            <a:ext cx="54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C9480-E51F-8795-6F26-F7FF0D47DAF7}"/>
              </a:ext>
            </a:extLst>
          </p:cNvPr>
          <p:cNvSpPr txBox="1"/>
          <p:nvPr/>
        </p:nvSpPr>
        <p:spPr>
          <a:xfrm>
            <a:off x="8483239" y="251989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97E64-6D4E-49E8-0822-5C6BB4548485}"/>
              </a:ext>
            </a:extLst>
          </p:cNvPr>
          <p:cNvSpPr txBox="1"/>
          <p:nvPr/>
        </p:nvSpPr>
        <p:spPr>
          <a:xfrm>
            <a:off x="8513713" y="319707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9D5A4-CF0B-877E-AE46-B08F6F71D813}"/>
                  </a:ext>
                </a:extLst>
              </p:cNvPr>
              <p:cNvSpPr txBox="1"/>
              <p:nvPr/>
            </p:nvSpPr>
            <p:spPr>
              <a:xfrm>
                <a:off x="8627520" y="4053808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B9D5A4-CF0B-877E-AE46-B08F6F71D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520" y="4053808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6E461F-092B-7ED0-E900-C8B79ABA10A1}"/>
              </a:ext>
            </a:extLst>
          </p:cNvPr>
          <p:cNvCxnSpPr>
            <a:stCxn id="10" idx="0"/>
            <a:endCxn id="2" idx="2"/>
          </p:cNvCxnSpPr>
          <p:nvPr/>
        </p:nvCxnSpPr>
        <p:spPr>
          <a:xfrm flipH="1" flipV="1">
            <a:off x="8020788" y="3566409"/>
            <a:ext cx="801657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2E4FA3-C7A7-1186-7CB0-D6E5D965D7C5}"/>
              </a:ext>
            </a:extLst>
          </p:cNvPr>
          <p:cNvCxnSpPr>
            <a:cxnSpLocks/>
            <a:stCxn id="10" idx="0"/>
            <a:endCxn id="6" idx="2"/>
          </p:cNvCxnSpPr>
          <p:nvPr/>
        </p:nvCxnSpPr>
        <p:spPr>
          <a:xfrm flipH="1" flipV="1">
            <a:off x="8813635" y="3566409"/>
            <a:ext cx="8810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48F839-AF35-16B7-E89D-8AB545EC2270}"/>
              </a:ext>
            </a:extLst>
          </p:cNvPr>
          <p:cNvCxnSpPr>
            <a:cxnSpLocks/>
            <a:stCxn id="10" idx="0"/>
            <a:endCxn id="3" idx="2"/>
          </p:cNvCxnSpPr>
          <p:nvPr/>
        </p:nvCxnSpPr>
        <p:spPr>
          <a:xfrm flipV="1">
            <a:off x="8822445" y="3566409"/>
            <a:ext cx="714706" cy="4873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77D8BD-580C-A5EA-2BA6-D0EB28AD10EB}"/>
              </a:ext>
            </a:extLst>
          </p:cNvPr>
          <p:cNvCxnSpPr>
            <a:cxnSpLocks/>
            <a:stCxn id="2" idx="0"/>
            <a:endCxn id="4" idx="2"/>
          </p:cNvCxnSpPr>
          <p:nvPr/>
        </p:nvCxnSpPr>
        <p:spPr>
          <a:xfrm flipV="1">
            <a:off x="8020788" y="2889229"/>
            <a:ext cx="771190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32FD2DD-4A5D-2BC0-3C35-A4265077D18F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H="1" flipV="1">
            <a:off x="8791978" y="2889229"/>
            <a:ext cx="21657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060D08-E72A-256E-8849-7FF73BC408A3}"/>
              </a:ext>
            </a:extLst>
          </p:cNvPr>
          <p:cNvCxnSpPr>
            <a:cxnSpLocks/>
            <a:stCxn id="3" idx="0"/>
            <a:endCxn id="4" idx="2"/>
          </p:cNvCxnSpPr>
          <p:nvPr/>
        </p:nvCxnSpPr>
        <p:spPr>
          <a:xfrm flipH="1" flipV="1">
            <a:off x="8791978" y="2889229"/>
            <a:ext cx="745173" cy="3078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LLVM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872577"/>
            <a:ext cx="1016609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set of Program Manipulation tools built around a “mid-level” abstract instruction set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39C366-1EE8-E17D-E5AA-9A83A8EAD7F3}"/>
              </a:ext>
            </a:extLst>
          </p:cNvPr>
          <p:cNvSpPr/>
          <p:nvPr/>
        </p:nvSpPr>
        <p:spPr>
          <a:xfrm>
            <a:off x="4712044" y="3793503"/>
            <a:ext cx="1973671" cy="2227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0BB280-DDA9-9F88-DF26-8690358FEAD5}"/>
              </a:ext>
            </a:extLst>
          </p:cNvPr>
          <p:cNvSpPr/>
          <p:nvPr/>
        </p:nvSpPr>
        <p:spPr>
          <a:xfrm>
            <a:off x="4712044" y="3793500"/>
            <a:ext cx="1973671" cy="91440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Middle-end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511EB2-7898-1D17-FA6C-07F1EFF0E3A0}"/>
              </a:ext>
            </a:extLst>
          </p:cNvPr>
          <p:cNvSpPr/>
          <p:nvPr/>
        </p:nvSpPr>
        <p:spPr>
          <a:xfrm>
            <a:off x="1919417" y="3991220"/>
            <a:ext cx="1243910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Front-end</a:t>
            </a:r>
            <a:r>
              <a:rPr lang="en-US" baseline="-25000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835AC0-5B56-1BB3-E859-7A0BC3D33F04}"/>
              </a:ext>
            </a:extLst>
          </p:cNvPr>
          <p:cNvSpPr/>
          <p:nvPr/>
        </p:nvSpPr>
        <p:spPr>
          <a:xfrm>
            <a:off x="1919417" y="4775873"/>
            <a:ext cx="1243910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Front-end</a:t>
            </a:r>
            <a:r>
              <a:rPr lang="en-US" baseline="-25000" dirty="0"/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ED94DA-FF33-262E-2D61-46B09B04E2E0}"/>
              </a:ext>
            </a:extLst>
          </p:cNvPr>
          <p:cNvSpPr/>
          <p:nvPr/>
        </p:nvSpPr>
        <p:spPr>
          <a:xfrm>
            <a:off x="1919417" y="5799423"/>
            <a:ext cx="1243910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Front-</a:t>
            </a:r>
            <a:r>
              <a:rPr lang="en-US" dirty="0" err="1"/>
              <a:t>end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0921FB-6AAA-AF6E-C757-263A5E97377A}"/>
              </a:ext>
            </a:extLst>
          </p:cNvPr>
          <p:cNvSpPr/>
          <p:nvPr/>
        </p:nvSpPr>
        <p:spPr>
          <a:xfrm>
            <a:off x="8180185" y="3958268"/>
            <a:ext cx="1285652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6CF6F4-954C-7F82-C4CE-DE72B66D0401}"/>
              </a:ext>
            </a:extLst>
          </p:cNvPr>
          <p:cNvSpPr/>
          <p:nvPr/>
        </p:nvSpPr>
        <p:spPr>
          <a:xfrm>
            <a:off x="8163710" y="4742922"/>
            <a:ext cx="1285652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  <a:r>
              <a:rPr lang="en-US" baseline="-25000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9F3ADD-6070-D178-32D4-20BD1CD62682}"/>
              </a:ext>
            </a:extLst>
          </p:cNvPr>
          <p:cNvSpPr/>
          <p:nvPr/>
        </p:nvSpPr>
        <p:spPr>
          <a:xfrm>
            <a:off x="8196661" y="5461673"/>
            <a:ext cx="1285652" cy="42012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Back-</a:t>
            </a:r>
            <a:r>
              <a:rPr lang="en-US" dirty="0" err="1"/>
              <a:t>end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602F40-5145-A678-DF03-BFF24394A7AC}"/>
              </a:ext>
            </a:extLst>
          </p:cNvPr>
          <p:cNvSpPr txBox="1"/>
          <p:nvPr/>
        </p:nvSpPr>
        <p:spPr>
          <a:xfrm>
            <a:off x="2287432" y="441134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5A2507-D6F2-744A-363C-11EE21564A97}"/>
              </a:ext>
            </a:extLst>
          </p:cNvPr>
          <p:cNvSpPr txBox="1"/>
          <p:nvPr/>
        </p:nvSpPr>
        <p:spPr>
          <a:xfrm>
            <a:off x="1998209" y="5145205"/>
            <a:ext cx="9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Haskell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444431-6052-8B2D-F23A-BD0C70BAE970}"/>
              </a:ext>
            </a:extLst>
          </p:cNvPr>
          <p:cNvSpPr txBox="1"/>
          <p:nvPr/>
        </p:nvSpPr>
        <p:spPr>
          <a:xfrm>
            <a:off x="2109594" y="6219549"/>
            <a:ext cx="67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Ruby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C7C81D-6283-E07D-513C-14BD913883C7}"/>
              </a:ext>
            </a:extLst>
          </p:cNvPr>
          <p:cNvSpPr txBox="1"/>
          <p:nvPr/>
        </p:nvSpPr>
        <p:spPr>
          <a:xfrm rot="5400000">
            <a:off x="2379697" y="542627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F79226-6BD6-D2F5-F4DD-1B82EE6B27F4}"/>
              </a:ext>
            </a:extLst>
          </p:cNvPr>
          <p:cNvCxnSpPr>
            <a:cxnSpLocks/>
            <a:stCxn id="17" idx="3"/>
            <a:endCxn id="38" idx="1"/>
          </p:cNvCxnSpPr>
          <p:nvPr/>
        </p:nvCxnSpPr>
        <p:spPr>
          <a:xfrm>
            <a:off x="3163327" y="4201283"/>
            <a:ext cx="477795" cy="755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2E56CB1-962E-D803-2702-920F1F3AEA83}"/>
              </a:ext>
            </a:extLst>
          </p:cNvPr>
          <p:cNvCxnSpPr>
            <a:cxnSpLocks/>
            <a:stCxn id="21" idx="3"/>
            <a:endCxn id="38" idx="1"/>
          </p:cNvCxnSpPr>
          <p:nvPr/>
        </p:nvCxnSpPr>
        <p:spPr>
          <a:xfrm flipV="1">
            <a:off x="3163327" y="4956928"/>
            <a:ext cx="477795" cy="29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DABC58-EFED-59B2-DA1E-F5A9A0B6624C}"/>
              </a:ext>
            </a:extLst>
          </p:cNvPr>
          <p:cNvCxnSpPr>
            <a:cxnSpLocks/>
            <a:stCxn id="22" idx="3"/>
            <a:endCxn id="38" idx="1"/>
          </p:cNvCxnSpPr>
          <p:nvPr/>
        </p:nvCxnSpPr>
        <p:spPr>
          <a:xfrm flipV="1">
            <a:off x="3163327" y="4956928"/>
            <a:ext cx="477795" cy="105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41C14C1-CD00-649D-22E7-5CD3B259762C}"/>
              </a:ext>
            </a:extLst>
          </p:cNvPr>
          <p:cNvCxnSpPr>
            <a:cxnSpLocks/>
            <a:stCxn id="41" idx="3"/>
            <a:endCxn id="23" idx="1"/>
          </p:cNvCxnSpPr>
          <p:nvPr/>
        </p:nvCxnSpPr>
        <p:spPr>
          <a:xfrm flipV="1">
            <a:off x="7761950" y="4168331"/>
            <a:ext cx="418235" cy="791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DE38CB-2AB1-DC7E-730A-1871630A195B}"/>
              </a:ext>
            </a:extLst>
          </p:cNvPr>
          <p:cNvCxnSpPr>
            <a:cxnSpLocks/>
            <a:stCxn id="41" idx="3"/>
            <a:endCxn id="24" idx="1"/>
          </p:cNvCxnSpPr>
          <p:nvPr/>
        </p:nvCxnSpPr>
        <p:spPr>
          <a:xfrm flipV="1">
            <a:off x="7761950" y="4952985"/>
            <a:ext cx="401760" cy="7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4396D84-F553-59EA-A09C-9371D0BEC3F4}"/>
              </a:ext>
            </a:extLst>
          </p:cNvPr>
          <p:cNvCxnSpPr>
            <a:cxnSpLocks/>
            <a:stCxn id="41" idx="3"/>
            <a:endCxn id="25" idx="1"/>
          </p:cNvCxnSpPr>
          <p:nvPr/>
        </p:nvCxnSpPr>
        <p:spPr>
          <a:xfrm>
            <a:off x="7761950" y="4960101"/>
            <a:ext cx="434711" cy="7116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0E91543-A16D-7848-4855-B714BE868CB1}"/>
              </a:ext>
            </a:extLst>
          </p:cNvPr>
          <p:cNvSpPr/>
          <p:nvPr/>
        </p:nvSpPr>
        <p:spPr>
          <a:xfrm>
            <a:off x="4983892" y="4842712"/>
            <a:ext cx="1474574" cy="4231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</a:t>
            </a:r>
            <a:endParaRPr lang="en-US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8C4148-24D5-0612-BF9B-C9DC10020964}"/>
              </a:ext>
            </a:extLst>
          </p:cNvPr>
          <p:cNvSpPr txBox="1"/>
          <p:nvPr/>
        </p:nvSpPr>
        <p:spPr>
          <a:xfrm rot="5400000">
            <a:off x="3187957" y="512522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50C98F-8967-271B-0032-E98C82EA2C54}"/>
              </a:ext>
            </a:extLst>
          </p:cNvPr>
          <p:cNvSpPr txBox="1"/>
          <p:nvPr/>
        </p:nvSpPr>
        <p:spPr>
          <a:xfrm>
            <a:off x="3641122" y="4633762"/>
            <a:ext cx="10743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IR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1BF52E-7727-7509-312C-080F16776D73}"/>
              </a:ext>
            </a:extLst>
          </p:cNvPr>
          <p:cNvSpPr/>
          <p:nvPr/>
        </p:nvSpPr>
        <p:spPr>
          <a:xfrm>
            <a:off x="5005845" y="5375917"/>
            <a:ext cx="1470453" cy="4231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Optimization</a:t>
            </a:r>
            <a:endParaRPr lang="en-US" baseline="-25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A09C4D-9C27-4DDE-7EF1-3B5F7303A900}"/>
              </a:ext>
            </a:extLst>
          </p:cNvPr>
          <p:cNvSpPr txBox="1"/>
          <p:nvPr/>
        </p:nvSpPr>
        <p:spPr>
          <a:xfrm>
            <a:off x="6687617" y="4636935"/>
            <a:ext cx="10743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Common</a:t>
            </a:r>
          </a:p>
          <a:p>
            <a:pPr algn="ctr"/>
            <a:r>
              <a:rPr lang="en-US" dirty="0"/>
              <a:t>IR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62A391-F3D7-F324-5A3B-5602FA5D5BA6}"/>
              </a:ext>
            </a:extLst>
          </p:cNvPr>
          <p:cNvSpPr txBox="1"/>
          <p:nvPr/>
        </p:nvSpPr>
        <p:spPr>
          <a:xfrm>
            <a:off x="8667652" y="438139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X64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7BD387-91E1-76C5-5025-4EB44BE56DC2}"/>
              </a:ext>
            </a:extLst>
          </p:cNvPr>
          <p:cNvSpPr txBox="1"/>
          <p:nvPr/>
        </p:nvSpPr>
        <p:spPr>
          <a:xfrm>
            <a:off x="8598723" y="5163048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8FED83-308A-3AE0-DB7E-CBC396421354}"/>
              </a:ext>
            </a:extLst>
          </p:cNvPr>
          <p:cNvSpPr txBox="1"/>
          <p:nvPr/>
        </p:nvSpPr>
        <p:spPr>
          <a:xfrm>
            <a:off x="8613684" y="5863228"/>
            <a:ext cx="83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WASM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02AB91-468D-93E8-2503-2DB1D091EA39}"/>
              </a:ext>
            </a:extLst>
          </p:cNvPr>
          <p:cNvSpPr txBox="1"/>
          <p:nvPr/>
        </p:nvSpPr>
        <p:spPr>
          <a:xfrm>
            <a:off x="847893" y="2528136"/>
            <a:ext cx="9745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Called an intermediate representation (IR) because it sits between source code and executable</a:t>
            </a:r>
          </a:p>
          <a:p>
            <a:r>
              <a:rPr lang="en-US" dirty="0"/>
              <a:t>- High level enough to avoid architecture lock-in</a:t>
            </a:r>
          </a:p>
          <a:p>
            <a:r>
              <a:rPr lang="en-US" dirty="0"/>
              <a:t>- Low level enough to optimize / provide explicit operational details</a:t>
            </a:r>
          </a:p>
        </p:txBody>
      </p:sp>
    </p:spTree>
    <p:extLst>
      <p:ext uri="{BB962C8B-B14F-4D97-AF65-F5344CB8AC3E}">
        <p14:creationId xmlns:p14="http://schemas.microsoft.com/office/powerpoint/2010/main" val="3385552290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3224437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LLVM </a:t>
            </a:r>
            <a:r>
              <a:rPr lang="en-US" sz="3000" dirty="0" err="1"/>
              <a:t>Bitcode</a:t>
            </a:r>
            <a:r>
              <a:rPr lang="en-US" sz="3000" dirty="0"/>
              <a:t> Format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Very simple 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SSA Format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LLVM’s “Universal IR”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749008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Bit-Code Language Design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09CAE6-265D-CA0D-3931-BA3F75CABD01}"/>
              </a:ext>
            </a:extLst>
          </p:cNvPr>
          <p:cNvSpPr txBox="1"/>
          <p:nvPr/>
        </p:nvSpPr>
        <p:spPr>
          <a:xfrm>
            <a:off x="847893" y="392033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Relatively generic</a:t>
            </a:r>
          </a:p>
        </p:txBody>
      </p:sp>
      <p:pic>
        <p:nvPicPr>
          <p:cNvPr id="3" name="Picture 2" descr="A galaxy in space with stars&#10;&#10;Description automatically generated">
            <a:extLst>
              <a:ext uri="{FF2B5EF4-FFF2-40B4-BE49-F238E27FC236}">
                <a16:creationId xmlns:a16="http://schemas.microsoft.com/office/drawing/2014/main" id="{AD3F94D5-DA20-A5BA-F8BB-666328AD5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52" y="1711939"/>
            <a:ext cx="4876800" cy="3218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F5BA0-691E-C1EF-DC31-C343A5BC1F8C}"/>
              </a:ext>
            </a:extLst>
          </p:cNvPr>
          <p:cNvSpPr txBox="1"/>
          <p:nvPr/>
        </p:nvSpPr>
        <p:spPr>
          <a:xfrm>
            <a:off x="860247" y="4286917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Relatively easy to analyze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D6A8D1-7EFE-CF63-5A0D-6E21C247B8A4}"/>
              </a:ext>
            </a:extLst>
          </p:cNvPr>
          <p:cNvSpPr txBox="1">
            <a:spLocks/>
          </p:cNvSpPr>
          <p:nvPr/>
        </p:nvSpPr>
        <p:spPr>
          <a:xfrm>
            <a:off x="847893" y="3533339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Compiler’s Representation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12629-C778-2CD3-FB54-9451C7EE7944}"/>
              </a:ext>
            </a:extLst>
          </p:cNvPr>
          <p:cNvSpPr txBox="1"/>
          <p:nvPr/>
        </p:nvSpPr>
        <p:spPr>
          <a:xfrm>
            <a:off x="909675" y="2202741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in-memory compiler 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9255C-F319-D46B-B565-099BC7385760}"/>
              </a:ext>
            </a:extLst>
          </p:cNvPr>
          <p:cNvSpPr txBox="1"/>
          <p:nvPr/>
        </p:nvSpPr>
        <p:spPr>
          <a:xfrm>
            <a:off x="922029" y="2569324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 on-disk program representation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1C4DC-8DA7-4789-DD1C-B5FB0F50AA88}"/>
              </a:ext>
            </a:extLst>
          </p:cNvPr>
          <p:cNvSpPr txBox="1"/>
          <p:nvPr/>
        </p:nvSpPr>
        <p:spPr>
          <a:xfrm>
            <a:off x="884957" y="2911198"/>
            <a:ext cx="4280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human readable assembly language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353B4-80D4-F506-E9D8-BD096440E0C2}"/>
              </a:ext>
            </a:extLst>
          </p:cNvPr>
          <p:cNvSpPr txBox="1"/>
          <p:nvPr/>
        </p:nvSpPr>
        <p:spPr>
          <a:xfrm rot="922772">
            <a:off x="8788784" y="2202741"/>
            <a:ext cx="10404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Bit-code</a:t>
            </a:r>
          </a:p>
        </p:txBody>
      </p:sp>
    </p:spTree>
    <p:extLst>
      <p:ext uri="{BB962C8B-B14F-4D97-AF65-F5344CB8AC3E}">
        <p14:creationId xmlns:p14="http://schemas.microsoft.com/office/powerpoint/2010/main" val="148630729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Bitcode</a:t>
            </a:r>
            <a:r>
              <a:rPr lang="en-US" sz="3400" b="1" dirty="0"/>
              <a:t> Structure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LLVM </a:t>
            </a:r>
            <a:r>
              <a:rPr lang="en-US" sz="1600" b="1" dirty="0" err="1"/>
              <a:t>Bitcode</a:t>
            </a:r>
            <a:endParaRPr lang="en-US" sz="1600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0166F1-F6AA-5D90-4B0E-D0B29E908256}"/>
              </a:ext>
            </a:extLst>
          </p:cNvPr>
          <p:cNvSpPr txBox="1">
            <a:spLocks/>
          </p:cNvSpPr>
          <p:nvPr/>
        </p:nvSpPr>
        <p:spPr>
          <a:xfrm>
            <a:off x="847894" y="1221784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Nested 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D12629-C778-2CD3-FB54-9451C7EE7944}"/>
              </a:ext>
            </a:extLst>
          </p:cNvPr>
          <p:cNvSpPr txBox="1"/>
          <p:nvPr/>
        </p:nvSpPr>
        <p:spPr>
          <a:xfrm>
            <a:off x="884957" y="1675517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9255C-F319-D46B-B565-099BC7385760}"/>
              </a:ext>
            </a:extLst>
          </p:cNvPr>
          <p:cNvSpPr txBox="1"/>
          <p:nvPr/>
        </p:nvSpPr>
        <p:spPr>
          <a:xfrm>
            <a:off x="884957" y="2475411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Functions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11C4DC-8DA7-4789-DD1C-B5FB0F50AA88}"/>
              </a:ext>
            </a:extLst>
          </p:cNvPr>
          <p:cNvSpPr txBox="1"/>
          <p:nvPr/>
        </p:nvSpPr>
        <p:spPr>
          <a:xfrm>
            <a:off x="884957" y="3291781"/>
            <a:ext cx="3670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Global variables (</a:t>
            </a:r>
            <a:r>
              <a:rPr lang="en-US" dirty="0" err="1"/>
              <a:t>globals</a:t>
            </a:r>
            <a:r>
              <a:rPr lang="en-US" dirty="0"/>
              <a:t>)</a:t>
            </a:r>
          </a:p>
        </p:txBody>
      </p:sp>
      <p:pic>
        <p:nvPicPr>
          <p:cNvPr id="3074" name="Picture 2" descr="Matryoshka Bears product image 1 of 3 slides">
            <a:extLst>
              <a:ext uri="{FF2B5EF4-FFF2-40B4-BE49-F238E27FC236}">
                <a16:creationId xmlns:a16="http://schemas.microsoft.com/office/drawing/2014/main" id="{6969E626-A4FA-0571-91C9-52D17C94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13" y="1201002"/>
            <a:ext cx="5059755" cy="50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95D5D-DFC3-2CF1-AF17-36569F05DB4F}"/>
              </a:ext>
            </a:extLst>
          </p:cNvPr>
          <p:cNvSpPr txBox="1"/>
          <p:nvPr/>
        </p:nvSpPr>
        <p:spPr>
          <a:xfrm>
            <a:off x="7465494" y="3738931"/>
            <a:ext cx="10273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26D21F-A883-7B27-29B5-BB9968B5868E}"/>
              </a:ext>
            </a:extLst>
          </p:cNvPr>
          <p:cNvSpPr txBox="1"/>
          <p:nvPr/>
        </p:nvSpPr>
        <p:spPr>
          <a:xfrm>
            <a:off x="8939704" y="4351106"/>
            <a:ext cx="14621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globals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9FD818-1509-81E5-B3C3-82F432444DFF}"/>
              </a:ext>
            </a:extLst>
          </p:cNvPr>
          <p:cNvSpPr txBox="1"/>
          <p:nvPr/>
        </p:nvSpPr>
        <p:spPr>
          <a:xfrm>
            <a:off x="10450654" y="5135600"/>
            <a:ext cx="17413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1F7079-6519-7573-7805-3F4C2BA73B0C}"/>
              </a:ext>
            </a:extLst>
          </p:cNvPr>
          <p:cNvSpPr txBox="1"/>
          <p:nvPr/>
        </p:nvSpPr>
        <p:spPr>
          <a:xfrm>
            <a:off x="884957" y="4034011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Local variables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37FF55-5115-4C94-7C39-A066D7B0701D}"/>
              </a:ext>
            </a:extLst>
          </p:cNvPr>
          <p:cNvSpPr txBox="1"/>
          <p:nvPr/>
        </p:nvSpPr>
        <p:spPr>
          <a:xfrm>
            <a:off x="884957" y="4825665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A1B74D-6D7C-F2AF-9FC4-3BA535242992}"/>
              </a:ext>
            </a:extLst>
          </p:cNvPr>
          <p:cNvSpPr txBox="1"/>
          <p:nvPr/>
        </p:nvSpPr>
        <p:spPr>
          <a:xfrm>
            <a:off x="884957" y="5609086"/>
            <a:ext cx="237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5798C4-16AC-5C1F-F392-FF6F1445C0A2}"/>
              </a:ext>
            </a:extLst>
          </p:cNvPr>
          <p:cNvSpPr txBox="1"/>
          <p:nvPr/>
        </p:nvSpPr>
        <p:spPr>
          <a:xfrm>
            <a:off x="897311" y="2719247"/>
            <a:ext cx="330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Invokable execution units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444AC6-D7FE-6091-9A7D-D3E5586852D0}"/>
              </a:ext>
            </a:extLst>
          </p:cNvPr>
          <p:cNvSpPr txBox="1"/>
          <p:nvPr/>
        </p:nvSpPr>
        <p:spPr>
          <a:xfrm>
            <a:off x="860238" y="3588344"/>
            <a:ext cx="4346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Regions of statically-allocated memory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FC2BD2-00DA-56DF-05F0-1CD92EAEEC45}"/>
              </a:ext>
            </a:extLst>
          </p:cNvPr>
          <p:cNvSpPr txBox="1"/>
          <p:nvPr/>
        </p:nvSpPr>
        <p:spPr>
          <a:xfrm>
            <a:off x="856116" y="4292679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Regions of dynamically-allocated memory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07C216-80D2-E7B7-BF2B-0A86CCC8C41A}"/>
              </a:ext>
            </a:extLst>
          </p:cNvPr>
          <p:cNvSpPr txBox="1"/>
          <p:nvPr/>
        </p:nvSpPr>
        <p:spPr>
          <a:xfrm>
            <a:off x="909661" y="5104106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Data transformers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9CB78B-DD9E-71E3-545E-9AE4246BD5F8}"/>
              </a:ext>
            </a:extLst>
          </p:cNvPr>
          <p:cNvSpPr txBox="1"/>
          <p:nvPr/>
        </p:nvSpPr>
        <p:spPr>
          <a:xfrm>
            <a:off x="880826" y="5874346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Value holders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19D81C-0A63-48C8-9AB6-B4780FE13FD9}"/>
              </a:ext>
            </a:extLst>
          </p:cNvPr>
          <p:cNvSpPr txBox="1"/>
          <p:nvPr/>
        </p:nvSpPr>
        <p:spPr>
          <a:xfrm>
            <a:off x="880825" y="1991984"/>
            <a:ext cx="5346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Individual translation unit (can be a whole program)</a:t>
            </a:r>
          </a:p>
        </p:txBody>
      </p:sp>
    </p:spTree>
    <p:extLst>
      <p:ext uri="{BB962C8B-B14F-4D97-AF65-F5344CB8AC3E}">
        <p14:creationId xmlns:p14="http://schemas.microsoft.com/office/powerpoint/2010/main" val="1779681862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5316</TotalTime>
  <Words>956</Words>
  <Application>Microsoft Office PowerPoint</Application>
  <PresentationFormat>Widescreen</PresentationFormat>
  <Paragraphs>240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Courier New</vt:lpstr>
      <vt:lpstr>Tenorite</vt:lpstr>
      <vt:lpstr>Monoline</vt:lpstr>
      <vt:lpstr>Exercise #3</vt:lpstr>
      <vt:lpstr>Administrivia and  Announcements</vt:lpstr>
      <vt:lpstr>Class Progress</vt:lpstr>
      <vt:lpstr>LLVM BITCODE</vt:lpstr>
      <vt:lpstr>Last Time: Abstract Interpretation</vt:lpstr>
      <vt:lpstr>Last Time: LLVM</vt:lpstr>
      <vt:lpstr>Lecture Outline</vt:lpstr>
      <vt:lpstr>LLVM’s “Universal IR”</vt:lpstr>
      <vt:lpstr>Bitcode Structure</vt:lpstr>
      <vt:lpstr>An Abstract Computer</vt:lpstr>
      <vt:lpstr>LLVM’S Abstract Memory</vt:lpstr>
      <vt:lpstr>example-Driven Learning</vt:lpstr>
      <vt:lpstr>Lecture Outline</vt:lpstr>
      <vt:lpstr>An Example Program</vt:lpstr>
      <vt:lpstr>An Example Program - Math</vt:lpstr>
      <vt:lpstr>An Example Program - Jumps</vt:lpstr>
      <vt:lpstr>simple Instruction Set</vt:lpstr>
      <vt:lpstr>Running BITCODE Programs</vt:lpstr>
      <vt:lpstr>Running BITCODE Programs</vt:lpstr>
      <vt:lpstr>Section Summary</vt:lpstr>
      <vt:lpstr>Lecture Outline</vt:lpstr>
      <vt:lpstr>an Incorrect Program</vt:lpstr>
      <vt:lpstr>SSA FOrm</vt:lpstr>
      <vt:lpstr>SSA FOrm</vt:lpstr>
      <vt:lpstr>PHI Functions</vt:lpstr>
      <vt:lpstr>Section Summary</vt:lpstr>
      <vt:lpstr>Wrap-up</vt:lpstr>
      <vt:lpstr>Homework 1</vt:lpstr>
      <vt:lpstr>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33</cp:revision>
  <dcterms:created xsi:type="dcterms:W3CDTF">2023-08-21T14:00:41Z</dcterms:created>
  <dcterms:modified xsi:type="dcterms:W3CDTF">2024-08-29T22:01:10Z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